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72" r:id="rId8"/>
    <p:sldId id="260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70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865024"/>
            <a:ext cx="4941771" cy="2553783"/>
          </a:xfrm>
        </p:spPr>
        <p:txBody>
          <a:bodyPr/>
          <a:lstStyle/>
          <a:p>
            <a:pPr algn="ctr"/>
            <a:r>
              <a:rPr lang="en-US" dirty="0"/>
              <a:t>Leadership implementation strategy in schools in Romania</a:t>
            </a:r>
          </a:p>
        </p:txBody>
      </p:sp>
      <p:pic>
        <p:nvPicPr>
          <p:cNvPr id="7" name="Picture 6" descr="A logo with a pencil and book&#10;&#10;Description automatically generated">
            <a:extLst>
              <a:ext uri="{FF2B5EF4-FFF2-40B4-BE49-F238E27FC236}">
                <a16:creationId xmlns:a16="http://schemas.microsoft.com/office/drawing/2014/main" id="{BA392597-92CB-6E01-0875-6D92A835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367" y="1098083"/>
            <a:ext cx="2022621" cy="2022621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7D395D-F9FA-6457-8578-D6FB8C2F8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1853"/>
            <a:ext cx="5905850" cy="1239019"/>
          </a:xfrm>
          <a:prstGeom prst="rect">
            <a:avLst/>
          </a:prstGeom>
        </p:spPr>
      </p:pic>
      <p:pic>
        <p:nvPicPr>
          <p:cNvPr id="11" name="Picture 10" descr="A green oval with orange text&#10;&#10;Description automatically generated">
            <a:extLst>
              <a:ext uri="{FF2B5EF4-FFF2-40B4-BE49-F238E27FC236}">
                <a16:creationId xmlns:a16="http://schemas.microsoft.com/office/drawing/2014/main" id="{829B3422-E429-D455-03C8-09B987B7F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2291" y="5875628"/>
            <a:ext cx="1193574" cy="8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48" y="528506"/>
            <a:ext cx="5386082" cy="33555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Implementing leadership in schools in Romania requires a comprehensive strategy that takes into account the specific needs and context of each school, as well as available resources.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logo with a pencil and book&#10;&#10;Description automatically generated">
            <a:extLst>
              <a:ext uri="{FF2B5EF4-FFF2-40B4-BE49-F238E27FC236}">
                <a16:creationId xmlns:a16="http://schemas.microsoft.com/office/drawing/2014/main" id="{1277E484-30C0-9C3A-115F-A3CCC176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37" y="4516291"/>
            <a:ext cx="2022621" cy="2022621"/>
          </a:xfrm>
          <a:prstGeom prst="rect">
            <a:avLst/>
          </a:prstGeom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B50D857-E3FE-6A48-6B60-FBDE8502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542" y="6022819"/>
            <a:ext cx="3814214" cy="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83" y="869031"/>
            <a:ext cx="5111750" cy="963861"/>
          </a:xfrm>
        </p:spPr>
        <p:txBody>
          <a:bodyPr/>
          <a:lstStyle/>
          <a:p>
            <a:r>
              <a:rPr lang="en-US" dirty="0"/>
              <a:t>Assessment of needs and existing capacities: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61" y="2640797"/>
            <a:ext cx="5927959" cy="2521914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Carrying out an assessment of the leadership needs and capacities in the school, through surveys, interviews or evaluations of the administrative team and teaching staff.</a:t>
            </a:r>
          </a:p>
          <a:p>
            <a:pPr algn="just"/>
            <a:r>
              <a:rPr lang="en-US" sz="2000" dirty="0"/>
              <a:t>Identifying the strengths and weaknesses of the existing leadership culture and management practices in the school.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A logo with a pencil and book&#10;&#10;Description automatically generated">
            <a:extLst>
              <a:ext uri="{FF2B5EF4-FFF2-40B4-BE49-F238E27FC236}">
                <a16:creationId xmlns:a16="http://schemas.microsoft.com/office/drawing/2014/main" id="{680531DB-76A7-A0FC-02B7-5197719F5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43" y="4759571"/>
            <a:ext cx="2022621" cy="2022621"/>
          </a:xfrm>
          <a:prstGeom prst="rect">
            <a:avLst/>
          </a:prstGeom>
        </p:spPr>
      </p:pic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39E8326-5D5E-882B-8643-E9625FE3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796"/>
            <a:ext cx="3814214" cy="8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BA39-B84C-8670-81FD-8ED9F4DA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0FB1-E5F5-2977-A4FF-9F9ABABC4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83" y="869031"/>
            <a:ext cx="5111750" cy="963861"/>
          </a:xfrm>
        </p:spPr>
        <p:txBody>
          <a:bodyPr/>
          <a:lstStyle/>
          <a:p>
            <a:r>
              <a:rPr lang="en-US" dirty="0"/>
              <a:t>Developing a vision and strategic plan: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F2B85-C85C-6A67-34C8-1A7302B3B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461" y="2640797"/>
            <a:ext cx="5927959" cy="2521914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Engaging all stakeholders in developing a shared vision of the role and importance of school leadership.</a:t>
            </a:r>
          </a:p>
          <a:p>
            <a:pPr algn="just"/>
            <a:r>
              <a:rPr lang="en-US" sz="2000" dirty="0"/>
              <a:t>Elaboration of a strategic plan that establishes objectives, priorities and concrete actions for the promotion and development of leadership in the school.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EE479-C25E-BF76-5490-6276A189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659B9D6-3989-14B7-48A0-78A7DC66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7796"/>
            <a:ext cx="3814214" cy="800204"/>
          </a:xfrm>
          <a:prstGeom prst="rect">
            <a:avLst/>
          </a:prstGeom>
        </p:spPr>
      </p:pic>
      <p:pic>
        <p:nvPicPr>
          <p:cNvPr id="5" name="Picture 4" descr="A logo with a pencil and book&#10;&#10;Description automatically generated">
            <a:extLst>
              <a:ext uri="{FF2B5EF4-FFF2-40B4-BE49-F238E27FC236}">
                <a16:creationId xmlns:a16="http://schemas.microsoft.com/office/drawing/2014/main" id="{9BD0344C-1C8C-8B38-2657-56DA7389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643" y="4759571"/>
            <a:ext cx="2022621" cy="202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en-US" dirty="0"/>
              <a:t>Training and professional development: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379732"/>
            <a:ext cx="5891518" cy="288016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The offer of continuous training programs for teachers and school managers, focused on the development of leadership, management and communication skills.</a:t>
            </a:r>
          </a:p>
          <a:p>
            <a:pPr algn="just"/>
            <a:r>
              <a:rPr lang="en-US" sz="2000" dirty="0"/>
              <a:t>Implementing mentoring and coaching programs for less experienced school managers, providing them with support and guidance in developing leadership skills.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Picture 15" descr="A logo with a pencil and book&#10;&#10;Description automatically generated">
            <a:extLst>
              <a:ext uri="{FF2B5EF4-FFF2-40B4-BE49-F238E27FC236}">
                <a16:creationId xmlns:a16="http://schemas.microsoft.com/office/drawing/2014/main" id="{F1C05069-2A7F-093F-7C58-3D631B25A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0611"/>
            <a:ext cx="1498572" cy="1498572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E6CB052-9B3F-DE5E-1E15-41EE9D37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796"/>
            <a:ext cx="3814214" cy="800204"/>
          </a:xfrm>
          <a:prstGeom prst="rect">
            <a:avLst/>
          </a:prstGeom>
        </p:spPr>
      </p:pic>
      <p:pic>
        <p:nvPicPr>
          <p:cNvPr id="19" name="Picture 18" descr="A green arrow pointing to the left&#10;&#10;Description automatically generated">
            <a:extLst>
              <a:ext uri="{FF2B5EF4-FFF2-40B4-BE49-F238E27FC236}">
                <a16:creationId xmlns:a16="http://schemas.microsoft.com/office/drawing/2014/main" id="{6D563E08-DAED-BE93-0E35-FDE3AC5A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697" y="2657208"/>
            <a:ext cx="2070103" cy="20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8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6589-41E8-6296-ECC6-1C8B9140F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8A02-B6CB-B5FF-763F-6282E346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en-US" dirty="0"/>
              <a:t>Promoting a culture of distributed leadership: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1E4D6-E8B2-C649-2F1B-B2A16EA5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379732"/>
            <a:ext cx="5891518" cy="288016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Encouraging the distribution of responsibilities and decisions within the administrative team and the teaching staff, promoting a collaborative and participative approach to management.</a:t>
            </a:r>
          </a:p>
          <a:p>
            <a:pPr algn="just"/>
            <a:r>
              <a:rPr lang="en-US" sz="2000" dirty="0"/>
              <a:t>Creating a positive and open work environment that encourages communication and collaboration among team members.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B5A9F-3594-596D-4F2B-E6FB5D26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 descr="A logo with a pencil and book&#10;&#10;Description automatically generated">
            <a:extLst>
              <a:ext uri="{FF2B5EF4-FFF2-40B4-BE49-F238E27FC236}">
                <a16:creationId xmlns:a16="http://schemas.microsoft.com/office/drawing/2014/main" id="{A9261976-30FF-6ADC-6368-90B726A00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0611"/>
            <a:ext cx="1498572" cy="1498572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AC79321-89C8-16B4-14EC-0FF6E8D5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796"/>
            <a:ext cx="3814214" cy="800204"/>
          </a:xfrm>
          <a:prstGeom prst="rect">
            <a:avLst/>
          </a:prstGeom>
        </p:spPr>
      </p:pic>
      <p:pic>
        <p:nvPicPr>
          <p:cNvPr id="3" name="Picture 2" descr="A green arrow pointing to the left&#10;&#10;Description automatically generated">
            <a:extLst>
              <a:ext uri="{FF2B5EF4-FFF2-40B4-BE49-F238E27FC236}">
                <a16:creationId xmlns:a16="http://schemas.microsoft.com/office/drawing/2014/main" id="{F098E44A-37B6-CB82-4119-051A62C3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697" y="2657208"/>
            <a:ext cx="2070103" cy="20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98376-B237-FE8C-7F0F-8ECDBCED4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D02-B751-9D4E-B83B-A5594D12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/>
          <a:lstStyle/>
          <a:p>
            <a:r>
              <a:rPr lang="en-US" dirty="0"/>
              <a:t>Continuous monitoring and evaluation: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DB80-9740-971E-5C8D-59E85048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2379732"/>
            <a:ext cx="5891518" cy="2552995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Implementing effective systems for monitoring and evaluating leadership and management practices to ensure compliance with established objectives and standards.</a:t>
            </a:r>
          </a:p>
          <a:p>
            <a:pPr algn="just"/>
            <a:r>
              <a:rPr lang="en-US" sz="2000" dirty="0"/>
              <a:t>Collecting regular feedback from all stakeholders and using it to continuously adjust and improve leadership strategy and practices.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12C3B-871C-0F3F-C1A4-5FB0065D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15" descr="A logo with a pencil and book&#10;&#10;Description automatically generated">
            <a:extLst>
              <a:ext uri="{FF2B5EF4-FFF2-40B4-BE49-F238E27FC236}">
                <a16:creationId xmlns:a16="http://schemas.microsoft.com/office/drawing/2014/main" id="{1D929760-4EF3-CEE2-8109-61D7A4E8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0611"/>
            <a:ext cx="1498572" cy="1498572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19D3642-34A3-358C-082B-487507B0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7796"/>
            <a:ext cx="3814214" cy="800204"/>
          </a:xfrm>
          <a:prstGeom prst="rect">
            <a:avLst/>
          </a:prstGeom>
        </p:spPr>
      </p:pic>
      <p:pic>
        <p:nvPicPr>
          <p:cNvPr id="3" name="Picture 2" descr="A green arrow pointing to the left&#10;&#10;Description automatically generated">
            <a:extLst>
              <a:ext uri="{FF2B5EF4-FFF2-40B4-BE49-F238E27FC236}">
                <a16:creationId xmlns:a16="http://schemas.microsoft.com/office/drawing/2014/main" id="{ACC35014-2ACA-955B-548E-EC4A6798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697" y="2657208"/>
            <a:ext cx="2070103" cy="20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" id="{11346FDE-2DA4-453A-ACF7-41117CE5C235}" vid="{A628C74B-DC45-4C37-9A15-B37206CA45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6EE1E-660B-46C6-AC21-8E505FB957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{459019CD-0F13-41B6-AF0B-76E441F3DC01}tf67328976_win32</Template>
  <TotalTime>10</TotalTime>
  <Words>285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Tenorite</vt:lpstr>
      <vt:lpstr>Office Theme</vt:lpstr>
      <vt:lpstr>Leadership implementation strategy in schools in Romania</vt:lpstr>
      <vt:lpstr>Implementing leadership in schools in Romania requires a comprehensive strategy that takes into account the specific needs and context of each school, as well as available resources. </vt:lpstr>
      <vt:lpstr>Assessment of needs and existing capacities:</vt:lpstr>
      <vt:lpstr>Developing a vision and strategic plan:</vt:lpstr>
      <vt:lpstr>Training and professional development:</vt:lpstr>
      <vt:lpstr>Promoting a culture of distributed leadership:</vt:lpstr>
      <vt:lpstr>Continuous monitoring and evaluation: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implementation strategy in schools in Romania</dc:title>
  <dc:creator>Ana Tanase</dc:creator>
  <cp:lastModifiedBy>Ana Tanase</cp:lastModifiedBy>
  <cp:revision>4</cp:revision>
  <dcterms:created xsi:type="dcterms:W3CDTF">2024-02-27T13:56:15Z</dcterms:created>
  <dcterms:modified xsi:type="dcterms:W3CDTF">2024-02-27T14:06:44Z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